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62" r:id="rId2"/>
    <p:sldId id="264" r:id="rId3"/>
    <p:sldId id="263" r:id="rId4"/>
    <p:sldId id="256" r:id="rId5"/>
    <p:sldId id="257" r:id="rId6"/>
    <p:sldId id="258" r:id="rId7"/>
    <p:sldId id="259" r:id="rId8"/>
    <p:sldId id="260" r:id="rId9"/>
    <p:sldId id="261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7DBDA3-ABC9-4DB7-87BE-354297F1125B}" v="49" dt="2026-08-21T00:11:35.1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38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in Kruise" userId="91995ef9fff7c68d" providerId="LiveId" clId="{89B66099-39C1-4925-B573-261D3BFE9629}"/>
    <pc:docChg chg="custSel modSld">
      <pc:chgData name="Kevin Kruise" userId="91995ef9fff7c68d" providerId="LiveId" clId="{89B66099-39C1-4925-B573-261D3BFE9629}" dt="2026-08-21T00:12:32.730" v="356" actId="14100"/>
      <pc:docMkLst>
        <pc:docMk/>
      </pc:docMkLst>
      <pc:sldChg chg="addSp modSp mod">
        <pc:chgData name="Kevin Kruise" userId="91995ef9fff7c68d" providerId="LiveId" clId="{89B66099-39C1-4925-B573-261D3BFE9629}" dt="2026-08-20T22:36:07.704" v="115" actId="1076"/>
        <pc:sldMkLst>
          <pc:docMk/>
          <pc:sldMk cId="798020138" sldId="262"/>
        </pc:sldMkLst>
        <pc:spChg chg="mod">
          <ac:chgData name="Kevin Kruise" userId="91995ef9fff7c68d" providerId="LiveId" clId="{89B66099-39C1-4925-B573-261D3BFE9629}" dt="2026-08-20T22:35:55.444" v="113" actId="1076"/>
          <ac:spMkLst>
            <pc:docMk/>
            <pc:sldMk cId="798020138" sldId="262"/>
            <ac:spMk id="2" creationId="{32A28243-72F9-C21A-6CC4-02E70255A1F5}"/>
          </ac:spMkLst>
        </pc:spChg>
        <pc:spChg chg="mod">
          <ac:chgData name="Kevin Kruise" userId="91995ef9fff7c68d" providerId="LiveId" clId="{89B66099-39C1-4925-B573-261D3BFE9629}" dt="2026-08-20T22:36:03.431" v="114" actId="1076"/>
          <ac:spMkLst>
            <pc:docMk/>
            <pc:sldMk cId="798020138" sldId="262"/>
            <ac:spMk id="3" creationId="{A74AECBD-56AF-94D6-81A6-A41C58A6609C}"/>
          </ac:spMkLst>
        </pc:spChg>
        <pc:spChg chg="add mod">
          <ac:chgData name="Kevin Kruise" userId="91995ef9fff7c68d" providerId="LiveId" clId="{89B66099-39C1-4925-B573-261D3BFE9629}" dt="2026-08-20T22:36:07.704" v="115" actId="1076"/>
          <ac:spMkLst>
            <pc:docMk/>
            <pc:sldMk cId="798020138" sldId="262"/>
            <ac:spMk id="4" creationId="{0CB4C937-AF27-ACFB-A111-6D300CD6788B}"/>
          </ac:spMkLst>
        </pc:spChg>
      </pc:sldChg>
      <pc:sldChg chg="modSp">
        <pc:chgData name="Kevin Kruise" userId="91995ef9fff7c68d" providerId="LiveId" clId="{89B66099-39C1-4925-B573-261D3BFE9629}" dt="2026-07-27T12:37:32.002" v="16" actId="20577"/>
        <pc:sldMkLst>
          <pc:docMk/>
          <pc:sldMk cId="3659870409" sldId="264"/>
        </pc:sldMkLst>
        <pc:spChg chg="mod">
          <ac:chgData name="Kevin Kruise" userId="91995ef9fff7c68d" providerId="LiveId" clId="{89B66099-39C1-4925-B573-261D3BFE9629}" dt="2026-07-27T12:37:32.002" v="16" actId="20577"/>
          <ac:spMkLst>
            <pc:docMk/>
            <pc:sldMk cId="3659870409" sldId="264"/>
            <ac:spMk id="3" creationId="{343A0468-A79F-7F49-7B07-C9907D5F10F8}"/>
          </ac:spMkLst>
        </pc:spChg>
      </pc:sldChg>
      <pc:sldChg chg="addSp modSp mod modAnim">
        <pc:chgData name="Kevin Kruise" userId="91995ef9fff7c68d" providerId="LiveId" clId="{89B66099-39C1-4925-B573-261D3BFE9629}" dt="2026-08-21T00:12:32.730" v="356" actId="14100"/>
        <pc:sldMkLst>
          <pc:docMk/>
          <pc:sldMk cId="4178096421" sldId="265"/>
        </pc:sldMkLst>
        <pc:spChg chg="mod">
          <ac:chgData name="Kevin Kruise" userId="91995ef9fff7c68d" providerId="LiveId" clId="{89B66099-39C1-4925-B573-261D3BFE9629}" dt="2026-08-21T00:11:41.500" v="335" actId="14100"/>
          <ac:spMkLst>
            <pc:docMk/>
            <pc:sldMk cId="4178096421" sldId="265"/>
            <ac:spMk id="3" creationId="{EB6CD569-C422-D22D-F70D-CF14D0609369}"/>
          </ac:spMkLst>
        </pc:spChg>
        <pc:spChg chg="add mod">
          <ac:chgData name="Kevin Kruise" userId="91995ef9fff7c68d" providerId="LiveId" clId="{89B66099-39C1-4925-B573-261D3BFE9629}" dt="2026-08-21T00:12:28.220" v="355" actId="20577"/>
          <ac:spMkLst>
            <pc:docMk/>
            <pc:sldMk cId="4178096421" sldId="265"/>
            <ac:spMk id="6" creationId="{9A7C90D6-531C-C871-96DF-D88D4698F746}"/>
          </ac:spMkLst>
        </pc:spChg>
        <pc:picChg chg="add mod">
          <ac:chgData name="Kevin Kruise" userId="91995ef9fff7c68d" providerId="LiveId" clId="{89B66099-39C1-4925-B573-261D3BFE9629}" dt="2026-08-21T00:12:32.730" v="356" actId="14100"/>
          <ac:picMkLst>
            <pc:docMk/>
            <pc:sldMk cId="4178096421" sldId="265"/>
            <ac:picMk id="7" creationId="{93251616-08AC-932C-1DA2-BD4405885EE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46DBC5-7D91-4FA9-AE4A-FEAC7D1D2B9E}" type="datetimeFigureOut">
              <a:t>8/20/2026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22F0C2-0F69-4A1A-A0A7-0B599BF113A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395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b="1" dirty="0">
                <a:ea typeface="Calibri"/>
                <a:cs typeface="Calibri"/>
              </a:rPr>
              <a:t>Support to the Chemical Corps</a:t>
            </a:r>
            <a:r>
              <a:rPr lang="en-US" dirty="0">
                <a:ea typeface="Calibri"/>
                <a:cs typeface="Calibri"/>
              </a:rPr>
              <a:t>. Strengthening the professional foundation and technical expertise of the Corps through advocacy and resource alignment.</a:t>
            </a:r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Dragon Soldiers and Families. Enhancing the quality of life, resilience of "Dragon Soldiers" and their families through dedicated support, mentoring programs, and services.</a:t>
            </a:r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CBRN Units. Providing operational training, equipment modernization, and tactical support for Chemical, Biological, Radiological, and Nuclear defense units.</a:t>
            </a:r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Chemical Corps History (Museum in FLW, Mobile LS Chapter Museum). Preserving the legacy, artifacts, and stories of the Regiment to educate future generations of leaders.</a:t>
            </a:r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Veterans. Facilitating transitions to civilian life and ensuring continued connection to the Chemical Corps regimental community.</a:t>
            </a:r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Communities. Building strong local partnerships and providing assistance during domestic CBRN incidents or community outreach events.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22F0C2-0F69-4A1A-A0A7-0B599BF113A2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019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75CD9-B74C-B74A-9DAC-C80A9A7BB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211D9D-17F2-0668-363E-95A2BA747B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94DC64-48F9-2DC1-A16F-43D3261D27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the Chemical Corps. Strengthening the professional foundation and technical expertise of the Corps through advocacy and resource alignment.</a:t>
            </a:r>
          </a:p>
          <a:p>
            <a:pPr marL="228600" indent="-228600">
              <a:buAutoNum type="arabicPeriod"/>
            </a:pPr>
            <a:r>
              <a:rPr lang="en-US" b="1" dirty="0">
                <a:ea typeface="Calibri"/>
                <a:cs typeface="Calibri"/>
              </a:rPr>
              <a:t>Support to Dragon Soldiers and Families</a:t>
            </a:r>
            <a:r>
              <a:rPr lang="en-US" dirty="0">
                <a:ea typeface="Calibri"/>
                <a:cs typeface="Calibri"/>
              </a:rPr>
              <a:t>. Enhancing the quality of life, resilience of "Dragon Soldiers" and their families through dedicated support, mentoring programs, and services.</a:t>
            </a:r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CBRN Units. Providing operational training, equipment modernization, and tactical support for Chemical, Biological, Radiological, and Nuclear defense units.</a:t>
            </a:r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Chemical Corps History (Museum in FLW, Mobile LS Chapter Museum). Preserving the legacy, artifacts, and stories of the Regiment to educate future generations of leaders.</a:t>
            </a:r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Veterans. Facilitating transitions to civilian life and ensuring continued connection to the Chemical Corps regimental community.</a:t>
            </a:r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Communities. Building strong local partnerships and providing assistance during domestic CBRN incidents or community outreach events.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3BA88B-6EF3-C387-75A3-1855FF4013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22F0C2-0F69-4A1A-A0A7-0B599BF113A2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413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8A1DD-8B5E-F977-771E-517709C76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0B26AD-DEF6-9601-6FFC-337E061EBF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D6B47A-1C9C-C71B-4724-2EEB4E1D79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the Chemical Corps. Strengthening the professional foundation and technical expertise of the Corps through advocacy and resource alignment.</a:t>
            </a:r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Dragon Soldiers and Families. Enhancing the quality of life, resilience of "Dragon Soldiers" and their families through dedicated support, mentoring programs, and services.</a:t>
            </a:r>
          </a:p>
          <a:p>
            <a:pPr marL="228600" indent="-228600">
              <a:buAutoNum type="arabicPeriod"/>
            </a:pPr>
            <a:r>
              <a:rPr lang="en-US" b="1" dirty="0">
                <a:ea typeface="Calibri"/>
                <a:cs typeface="Calibri"/>
              </a:rPr>
              <a:t>Support to CBRN Units</a:t>
            </a:r>
            <a:r>
              <a:rPr lang="en-US" dirty="0">
                <a:ea typeface="Calibri"/>
                <a:cs typeface="Calibri"/>
              </a:rPr>
              <a:t>. Providing operational training, equipment modernization, and tactical support for Chemical, Biological, Radiological, and Nuclear defense units.</a:t>
            </a:r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Chemical Corps History (Museum in FLW, Mobile LS Chapter Museum). Preserving the legacy, artifacts, and stories of the Regiment to educate future generations of leaders.</a:t>
            </a:r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Veterans. Facilitating transitions to civilian life and ensuring continued connection to the Chemical Corps regimental community.</a:t>
            </a:r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Communities. Building strong local partnerships and providing assistance during domestic CBRN incidents or community outreach events.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AF62D9-8377-5499-C399-B47CB8780C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22F0C2-0F69-4A1A-A0A7-0B599BF113A2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881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37C8E-B589-1311-C295-11A6A9582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4B3DAC-D27E-8B82-748E-7FD3C15520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1C9908-E9A4-DC7B-2E2F-F7A4D10352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the Chemical Corps. Strengthening the professional foundation and technical expertise of the Corps through advocacy and resource alignment.</a:t>
            </a:r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Dragon Soldiers and Families. Enhancing the quality of life, resilience of "Dragon Soldiers" and their families through dedicated support, mentoring programs, and services.</a:t>
            </a:r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CBRN Units. Providing operational training, equipment modernization, and tactical support for Chemical, Biological, Radiological, and Nuclear defense units.</a:t>
            </a:r>
          </a:p>
          <a:p>
            <a:pPr marL="228600" indent="-228600">
              <a:buAutoNum type="arabicPeriod"/>
            </a:pPr>
            <a:r>
              <a:rPr lang="en-US" b="1" dirty="0">
                <a:ea typeface="Calibri"/>
                <a:cs typeface="Calibri"/>
              </a:rPr>
              <a:t>Support to Chemical Corps History</a:t>
            </a:r>
            <a:r>
              <a:rPr lang="en-US" dirty="0">
                <a:ea typeface="Calibri"/>
                <a:cs typeface="Calibri"/>
              </a:rPr>
              <a:t> (Museum in FLW, Mobile LS Chapter Museum). Preserving the legacy, artifacts, and stories of the Regiment to educate future generations of leaders.</a:t>
            </a:r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Veterans. Facilitating transitions to civilian life and ensuring continued connection to the Chemical Corps regimental community.</a:t>
            </a:r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Communities. Building strong local partnerships and providing assistance during domestic CBRN incidents or community outreach events.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890B9B-A0D3-A8F1-ED72-ABC9F060F6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22F0C2-0F69-4A1A-A0A7-0B599BF113A2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439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69C41-EBF3-AF8C-AB17-92E75B5CD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549505-DEF7-74F4-2906-2A19085A1C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EB7A41-7E6B-68CC-3F63-72A822691C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the Chemical Corps. Strengthening the professional foundation and technical expertise of the Corps through advocacy and resource alignment.</a:t>
            </a:r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Dragon Soldiers and Families. Enhancing the quality of life, resilience of "Dragon Soldiers" and their families through dedicated support, mentoring programs, and services.</a:t>
            </a:r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CBRN Units. Providing operational training, equipment modernization, and tactical support for Chemical, Biological, Radiological, and Nuclear defense units.</a:t>
            </a:r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Chemical Corps History (Museum in FLW, Mobile LS Chapter Museum). Preserving the legacy, artifacts, and stories of the Regiment to educate future generations of leaders.</a:t>
            </a:r>
          </a:p>
          <a:p>
            <a:pPr marL="228600" indent="-228600">
              <a:buAutoNum type="arabicPeriod"/>
            </a:pPr>
            <a:r>
              <a:rPr lang="en-US" b="1" dirty="0">
                <a:ea typeface="Calibri"/>
                <a:cs typeface="Calibri"/>
              </a:rPr>
              <a:t>Support to Veterans</a:t>
            </a:r>
            <a:r>
              <a:rPr lang="en-US" dirty="0">
                <a:ea typeface="Calibri"/>
                <a:cs typeface="Calibri"/>
              </a:rPr>
              <a:t>. Facilitating transitions to civilian life and ensuring continued connection to the Chemical Corps regimental community.</a:t>
            </a:r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Communities. Building strong local partnerships and providing assistance during domestic CBRN incidents or community outreach events.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5B6164-65AC-C3B3-2F83-DFCFE3D976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22F0C2-0F69-4A1A-A0A7-0B599BF113A2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5144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5ABDE-5003-012B-DC98-BC417F892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393A19-FB18-D5C0-3FD1-2E310BCFF4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8783A8-4343-BF4F-B6F4-FFC9B72904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the Chemical Corps. Strengthening the professional foundation and technical expertise of the Corps through advocacy and resource alignment.</a:t>
            </a:r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Dragon Soldiers and Families. Enhancing the quality of life, resilience of "Dragon Soldiers" and their families through dedicated support, mentoring programs, and services.</a:t>
            </a:r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CBRN Units. Providing operational training, equipment modernization, and tactical support for Chemical, Biological, Radiological, and Nuclear defense units.</a:t>
            </a:r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Chemical Corps History (Museum in FLW, Mobile LS Chapter Museum). Preserving the legacy, artifacts, and stories of the Regiment to educate future generations of leaders.</a:t>
            </a:r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Support to Veterans. Facilitating transitions to civilian life and ensuring continued connection to the Chemical Corps regimental community.</a:t>
            </a:r>
          </a:p>
          <a:p>
            <a:pPr marL="228600" indent="-228600">
              <a:buAutoNum type="arabicPeriod"/>
            </a:pPr>
            <a:r>
              <a:rPr lang="en-US" b="1" dirty="0">
                <a:ea typeface="Calibri"/>
                <a:cs typeface="Calibri"/>
              </a:rPr>
              <a:t>Support to Communities</a:t>
            </a:r>
            <a:r>
              <a:rPr lang="en-US" dirty="0">
                <a:ea typeface="Calibri"/>
                <a:cs typeface="Calibri"/>
              </a:rPr>
              <a:t>. Building strong local partnerships and providing assistance during domestic CBRN incidents or community outreach events.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3CA435-060E-F059-B911-F9B56BEF43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22F0C2-0F69-4A1A-A0A7-0B599BF113A2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88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ccra-lsdragons.org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conrad.striegl5@gmail.com" TargetMode="External"/><Relationship Id="rId2" Type="http://schemas.openxmlformats.org/officeDocument/2006/relationships/hyperlink" Target="mailto:kevin.o.kruise@gmail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s://www.ccra-lsdragons.org/" TargetMode="Externa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B7BD7FCF-A254-4A97-A15C-319B67622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2FFAF72-6204-4676-9C6F-9A4CC4D91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A28243-72F9-C21A-6CC4-02E70255A1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2426" y="2552849"/>
            <a:ext cx="6393827" cy="1920013"/>
          </a:xfrm>
        </p:spPr>
        <p:txBody>
          <a:bodyPr>
            <a:normAutofit fontScale="90000"/>
          </a:bodyPr>
          <a:lstStyle/>
          <a:p>
            <a:r>
              <a:rPr lang="en-US" sz="4400" b="1" dirty="0"/>
              <a:t>Chemical Corps Regimental Association (CCRA)</a:t>
            </a:r>
            <a:br>
              <a:rPr lang="en-US" sz="4400" b="1" dirty="0"/>
            </a:br>
            <a:r>
              <a:rPr lang="en-US" sz="4400" b="1" dirty="0"/>
              <a:t>Lone Star Dragons Chapter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4AECBD-56AF-94D6-81A6-A41C58A660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65" y="4795598"/>
            <a:ext cx="4620584" cy="77549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dirty="0"/>
              <a:t>Who we are and our purpose!</a:t>
            </a:r>
          </a:p>
        </p:txBody>
      </p:sp>
      <p:pic>
        <p:nvPicPr>
          <p:cNvPr id="5" name="Picture 4" descr="CBRN regimental anniversary looks at 'Dragons' evolution | Article ...">
            <a:extLst>
              <a:ext uri="{FF2B5EF4-FFF2-40B4-BE49-F238E27FC236}">
                <a16:creationId xmlns:a16="http://schemas.microsoft.com/office/drawing/2014/main" id="{F842F37A-E8CC-3EC9-3702-9F01832A50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6253" y="667950"/>
            <a:ext cx="4942280" cy="5522100"/>
          </a:xfrm>
          <a:prstGeom prst="rect">
            <a:avLst/>
          </a:prstGeom>
        </p:spPr>
      </p:pic>
      <p:pic>
        <p:nvPicPr>
          <p:cNvPr id="7" name="Picture 6" descr="A green dragon on a flag&#10;&#10;AI-generated content may be incorrect.">
            <a:extLst>
              <a:ext uri="{FF2B5EF4-FFF2-40B4-BE49-F238E27FC236}">
                <a16:creationId xmlns:a16="http://schemas.microsoft.com/office/drawing/2014/main" id="{E861602F-3C8F-5D0B-14E1-A820F0DEA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630" y="188677"/>
            <a:ext cx="2603436" cy="1920013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0CB4C937-AF27-ACFB-A111-6D300CD6788B}"/>
              </a:ext>
            </a:extLst>
          </p:cNvPr>
          <p:cNvSpPr txBox="1">
            <a:spLocks/>
          </p:cNvSpPr>
          <p:nvPr/>
        </p:nvSpPr>
        <p:spPr>
          <a:xfrm>
            <a:off x="404668" y="6082506"/>
            <a:ext cx="5558117" cy="7754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Website: </a:t>
            </a:r>
            <a:r>
              <a:rPr lang="en-US" dirty="0">
                <a:hlinkClick r:id="rId4"/>
              </a:rPr>
              <a:t>https://www.ccra-lsdragons.org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020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14671C-47DF-08D8-972B-C75E9574E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1A0BEF28-4FF3-6AAC-6E95-907296959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AFAD49-44D0-3A8F-33D7-305EEBDFE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1" y="12559"/>
            <a:ext cx="8310687" cy="1090797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CCRA Lone Star Chapter </a:t>
            </a:r>
            <a:br>
              <a:rPr lang="en-US" sz="4000" dirty="0"/>
            </a:br>
            <a:r>
              <a:rPr lang="en-US" sz="4000" dirty="0"/>
              <a:t>"Who we are"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A0468-A79F-7F49-7B07-C9907D5F1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252850"/>
            <a:ext cx="8440991" cy="536766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We are a 501(c)3 </a:t>
            </a:r>
            <a:r>
              <a:rPr lang="en-US"/>
              <a:t>organization (EIN: 82-4804235)</a:t>
            </a:r>
            <a:endParaRPr lang="en-US" dirty="0"/>
          </a:p>
          <a:p>
            <a:r>
              <a:rPr lang="en-US" dirty="0"/>
              <a:t>Our National CCRA headquarters is located at Fort Leonard Wood, MO; sixteen chapters are established in the US, South Korea, and Puerto Rico</a:t>
            </a:r>
          </a:p>
          <a:p>
            <a:r>
              <a:rPr lang="en-US" dirty="0"/>
              <a:t>Managed by an uncompensated Board of Directors (President, Vice President, Directors, Treasurer, and Historian)</a:t>
            </a:r>
          </a:p>
          <a:p>
            <a:r>
              <a:rPr lang="en-US" dirty="0"/>
              <a:t>Members are former and present Dragon Soldiers of all ranks across the state of Texas</a:t>
            </a:r>
          </a:p>
          <a:p>
            <a:r>
              <a:rPr lang="en-US" dirty="0"/>
              <a:t>Continuously seeking financial support to the Chapters mission in order to give back more to Dragon Soldiers and their families</a:t>
            </a:r>
          </a:p>
        </p:txBody>
      </p:sp>
      <p:pic>
        <p:nvPicPr>
          <p:cNvPr id="5" name="Picture 4" descr="CBRN regimental anniversary looks at 'Dragons' evolution | Article ...">
            <a:extLst>
              <a:ext uri="{FF2B5EF4-FFF2-40B4-BE49-F238E27FC236}">
                <a16:creationId xmlns:a16="http://schemas.microsoft.com/office/drawing/2014/main" id="{AF6FBDAA-B711-889E-1AA0-2B051C7D8C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53"/>
          <a:stretch>
            <a:fillRect/>
          </a:stretch>
        </p:blipFill>
        <p:spPr>
          <a:xfrm>
            <a:off x="8845035" y="170606"/>
            <a:ext cx="3142249" cy="3537036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59870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AEF264-F99F-AB97-6918-9BFA00619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1" y="12559"/>
            <a:ext cx="8310687" cy="109079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/>
              <a:t>CCRA Lone Star Chapter</a:t>
            </a:r>
            <a:br>
              <a:rPr lang="en-US" sz="4000" dirty="0"/>
            </a:br>
            <a:r>
              <a:rPr lang="en-US" sz="4000"/>
              <a:t>"Purpose"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6E7F0-7D75-1DC5-DFB1-3901E8A6D2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321088"/>
            <a:ext cx="8440991" cy="454880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/>
              <a:t>Support the national CCRA by promoting excellence, </a:t>
            </a:r>
            <a:r>
              <a:rPr lang="en-US" sz="2400" dirty="0" err="1"/>
              <a:t>espirt</a:t>
            </a:r>
            <a:r>
              <a:rPr lang="en-US" sz="2400" dirty="0"/>
              <a:t> de corps, and camaraderie among our chapter members, Dragon units, and communities</a:t>
            </a:r>
          </a:p>
          <a:p>
            <a:r>
              <a:rPr lang="en-US" sz="2400" dirty="0"/>
              <a:t>Honor and recognize our Chemical Corps history, comrades, chapter Gold Star families,  and foster appreciation for their sacrifice and service</a:t>
            </a:r>
          </a:p>
          <a:p>
            <a:r>
              <a:rPr lang="en-US" sz="2400" dirty="0"/>
              <a:t>Support and provide charitable services for Dragon Soldiers and their families </a:t>
            </a:r>
          </a:p>
          <a:p>
            <a:r>
              <a:rPr lang="en-US" sz="2400" dirty="0"/>
              <a:t>Support mentorship and education of Dragon </a:t>
            </a:r>
            <a:r>
              <a:rPr lang="en-US" sz="2400"/>
              <a:t>Soldiers</a:t>
            </a:r>
          </a:p>
          <a:p>
            <a:r>
              <a:rPr lang="en-US" sz="2400" dirty="0"/>
              <a:t>Continuously seek community partnerships, donor support, and Corporate memberships to enable the Chapter to give more to Dragon Soldiers and their families</a:t>
            </a:r>
          </a:p>
        </p:txBody>
      </p:sp>
      <p:pic>
        <p:nvPicPr>
          <p:cNvPr id="5" name="Picture 4" descr="CBRN regimental anniversary looks at 'Dragons' evolution | Article ...">
            <a:extLst>
              <a:ext uri="{FF2B5EF4-FFF2-40B4-BE49-F238E27FC236}">
                <a16:creationId xmlns:a16="http://schemas.microsoft.com/office/drawing/2014/main" id="{39A13DAE-76B9-ECD5-B934-54721FB3C7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53"/>
          <a:stretch>
            <a:fillRect/>
          </a:stretch>
        </p:blipFill>
        <p:spPr>
          <a:xfrm>
            <a:off x="8845035" y="170606"/>
            <a:ext cx="3142249" cy="3537036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94599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uilding with columns&#10;&#10;AI-generated content may be incorrect.">
            <a:extLst>
              <a:ext uri="{FF2B5EF4-FFF2-40B4-BE49-F238E27FC236}">
                <a16:creationId xmlns:a16="http://schemas.microsoft.com/office/drawing/2014/main" id="{83D66A16-360D-93CF-446C-DD4794517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485" y="181422"/>
            <a:ext cx="9780674" cy="6494060"/>
          </a:xfrm>
          <a:prstGeom prst="rect">
            <a:avLst/>
          </a:prstGeom>
          <a:solidFill>
            <a:srgbClr val="FFFFFF">
              <a:shade val="85000"/>
            </a:srgbClr>
          </a:solidFill>
          <a:ln w="635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7422F39-5649-6D25-320C-78C870B968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796612"/>
              </p:ext>
            </p:extLst>
          </p:nvPr>
        </p:nvGraphicFramePr>
        <p:xfrm>
          <a:off x="2556710" y="3118184"/>
          <a:ext cx="7118444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18444">
                  <a:extLst>
                    <a:ext uri="{9D8B030D-6E8A-4147-A177-3AD203B41FA5}">
                      <a16:colId xmlns:a16="http://schemas.microsoft.com/office/drawing/2014/main" val="305796399"/>
                    </a:ext>
                  </a:extLst>
                </a:gridCol>
              </a:tblGrid>
              <a:tr h="370702"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ct val="100000"/>
                        </a:lnSpc>
                        <a:buAutoNum type="arabicPeriod"/>
                      </a:pPr>
                      <a:r>
                        <a:rPr lang="en-US" sz="2400">
                          <a:latin typeface="Constantia"/>
                        </a:rPr>
                        <a:t> Support the Chemical Corps</a:t>
                      </a:r>
                    </a:p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Strengthen the professional foundation of the Chemical Corps through </a:t>
                      </a:r>
                      <a:r>
                        <a:rPr lang="en-US" sz="1800" b="1" i="0" u="none" strike="noStrike" noProof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advocacy of their mission and community engagement</a:t>
                      </a: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.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953636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CD3BE0BF-C592-5F30-8B8F-258A69F33CBB}"/>
              </a:ext>
            </a:extLst>
          </p:cNvPr>
          <p:cNvSpPr txBox="1"/>
          <p:nvPr/>
        </p:nvSpPr>
        <p:spPr>
          <a:xfrm>
            <a:off x="3204687" y="2407496"/>
            <a:ext cx="5708979" cy="369332"/>
          </a:xfrm>
          <a:prstGeom prst="rect">
            <a:avLst/>
          </a:prstGeom>
          <a:solidFill>
            <a:srgbClr val="DB0D0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i="1" dirty="0">
                <a:solidFill>
                  <a:srgbClr val="FFFFFF"/>
                </a:solidFill>
                <a:latin typeface="Constantia"/>
              </a:rPr>
              <a:t>CCRA Lone Star Chapter Six Pillars of Support</a:t>
            </a:r>
            <a:endParaRPr lang="en-US" b="1" i="1">
              <a:solidFill>
                <a:srgbClr val="FFFFFF"/>
              </a:solidFill>
              <a:latin typeface="Constantia"/>
              <a:ea typeface="Calibri"/>
              <a:cs typeface="Calibri"/>
            </a:endParaRPr>
          </a:p>
        </p:txBody>
      </p:sp>
      <p:pic>
        <p:nvPicPr>
          <p:cNvPr id="16" name="Picture 15" descr="CBRN regimental anniversary looks at 'Dragons' evolution | Article ...">
            <a:extLst>
              <a:ext uri="{FF2B5EF4-FFF2-40B4-BE49-F238E27FC236}">
                <a16:creationId xmlns:a16="http://schemas.microsoft.com/office/drawing/2014/main" id="{2227AC10-64FD-D5AC-9CB0-97ECB25074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808" y="1822563"/>
            <a:ext cx="1766522" cy="1975095"/>
          </a:xfrm>
          <a:prstGeom prst="rect">
            <a:avLst/>
          </a:prstGeom>
          <a:effectLst/>
        </p:spPr>
      </p:pic>
      <p:pic>
        <p:nvPicPr>
          <p:cNvPr id="17" name="Picture 16" descr="A green dragon on a flag&#10;&#10;AI-generated content may be incorrect.">
            <a:extLst>
              <a:ext uri="{FF2B5EF4-FFF2-40B4-BE49-F238E27FC236}">
                <a16:creationId xmlns:a16="http://schemas.microsoft.com/office/drawing/2014/main" id="{D280875B-C10D-E9DC-C4E9-33BC781999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2972" y="1863071"/>
            <a:ext cx="1701068" cy="1258277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CF5830E-C028-1914-EB9A-909F8D880F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423661"/>
              </p:ext>
            </p:extLst>
          </p:nvPr>
        </p:nvGraphicFramePr>
        <p:xfrm>
          <a:off x="3866865" y="4253552"/>
          <a:ext cx="4377128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77128">
                  <a:extLst>
                    <a:ext uri="{9D8B030D-6E8A-4147-A177-3AD203B41FA5}">
                      <a16:colId xmlns:a16="http://schemas.microsoft.com/office/drawing/2014/main" val="305796399"/>
                    </a:ext>
                  </a:extLst>
                </a:gridCol>
              </a:tblGrid>
              <a:tr h="37070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1400">
                          <a:latin typeface="Constantia"/>
                        </a:rPr>
                        <a:t>Approach: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1400" b="1" i="0" u="none" strike="noStrike" noProof="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Build a solid foundation built on trust, exchange </a:t>
                      </a:r>
                      <a:r>
                        <a:rPr lang="en-US" sz="1400" b="1" i="0" u="none" strike="noStrike" noProof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of i</a:t>
                      </a:r>
                      <a:r>
                        <a:rPr lang="en-US" sz="1400" b="1" i="0" u="none" strike="noStrike" noProof="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deas, and mutual interests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1400" b="1" i="0" u="none" strike="noStrike" noProof="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Build strong state-wide partnerships with military CBRN units and community </a:t>
                      </a:r>
                      <a:r>
                        <a:rPr lang="en-US" sz="1400" b="1" i="0" u="none" strike="noStrike" noProof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organizations</a:t>
                      </a:r>
                      <a:endParaRPr lang="en-US" sz="1400" b="1" i="0" u="none" strike="noStrike" noProof="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953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B7148-65C0-700B-43C3-9F734E17E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uilding with columns&#10;&#10;AI-generated content may be incorrect.">
            <a:extLst>
              <a:ext uri="{FF2B5EF4-FFF2-40B4-BE49-F238E27FC236}">
                <a16:creationId xmlns:a16="http://schemas.microsoft.com/office/drawing/2014/main" id="{34C851FB-53C7-9980-E5FF-ADB4EC7CEF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485" y="181422"/>
            <a:ext cx="9780674" cy="6494060"/>
          </a:xfrm>
          <a:prstGeom prst="rect">
            <a:avLst/>
          </a:prstGeom>
          <a:solidFill>
            <a:srgbClr val="FFFFFF">
              <a:shade val="85000"/>
            </a:srgbClr>
          </a:solidFill>
          <a:ln w="635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6C36C26-3A8C-5B2D-3C5E-21A5F66874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756140"/>
              </p:ext>
            </p:extLst>
          </p:nvPr>
        </p:nvGraphicFramePr>
        <p:xfrm>
          <a:off x="2465694" y="3111893"/>
          <a:ext cx="7171392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71392">
                  <a:extLst>
                    <a:ext uri="{9D8B030D-6E8A-4147-A177-3AD203B41FA5}">
                      <a16:colId xmlns:a16="http://schemas.microsoft.com/office/drawing/2014/main" val="305796399"/>
                    </a:ext>
                  </a:extLst>
                </a:gridCol>
              </a:tblGrid>
              <a:tr h="37083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>
                          <a:latin typeface="Constantia"/>
                        </a:rPr>
                        <a:t>2. Support Dragon Soldiers and their Families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Enhance the quality of life, resilience of "Dragon Soldiers" (Retired, Active Duty, Army </a:t>
                      </a:r>
                      <a:r>
                        <a:rPr lang="en-US" sz="1800" b="1" i="0" u="none" strike="noStrike" noProof="0" err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Reserve, and </a:t>
                      </a:r>
                      <a:r>
                        <a:rPr lang="en-US" sz="1800" b="1" i="0" u="none" strike="noStrike" noProof="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National Guard) and their </a:t>
                      </a:r>
                      <a:r>
                        <a:rPr lang="en-US" sz="1800" b="1" i="0" u="none" strike="noStrike" noProof="0" err="1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families.</a:t>
                      </a:r>
                      <a:endParaRPr lang="en-US" sz="1800" b="1" i="0" u="none" strike="noStrike" noProof="0" dirty="0" err="1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953636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8BC5F2D-28A0-2F4B-749B-5E2F3425C6CA}"/>
              </a:ext>
            </a:extLst>
          </p:cNvPr>
          <p:cNvGraphicFramePr>
            <a:graphicFrameLocks noGrp="1"/>
          </p:cNvGraphicFramePr>
          <p:nvPr/>
        </p:nvGraphicFramePr>
        <p:xfrm>
          <a:off x="4811563" y="7860874"/>
          <a:ext cx="5445861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5861">
                  <a:extLst>
                    <a:ext uri="{9D8B030D-6E8A-4147-A177-3AD203B41FA5}">
                      <a16:colId xmlns:a16="http://schemas.microsoft.com/office/drawing/2014/main" val="305796399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dirty="0">
                          <a:latin typeface="Constantia"/>
                        </a:rPr>
                        <a:t>6. Support to Communities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1" i="0" u="none" strike="noStrike" noProof="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Building strong local partnerships and providing assistance during domestic CBRN incidents or community outreach events.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953636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EA1538F3-FF91-F082-ED18-9F59F6728BB1}"/>
              </a:ext>
            </a:extLst>
          </p:cNvPr>
          <p:cNvSpPr txBox="1"/>
          <p:nvPr/>
        </p:nvSpPr>
        <p:spPr>
          <a:xfrm>
            <a:off x="3204687" y="2407496"/>
            <a:ext cx="5708979" cy="369332"/>
          </a:xfrm>
          <a:prstGeom prst="rect">
            <a:avLst/>
          </a:prstGeom>
          <a:solidFill>
            <a:srgbClr val="DB0D0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i="1" dirty="0">
                <a:solidFill>
                  <a:srgbClr val="FFFFFF"/>
                </a:solidFill>
                <a:latin typeface="Constantia"/>
              </a:rPr>
              <a:t>CCRA Lone Star Chapter Six Pillars of Support</a:t>
            </a:r>
            <a:endParaRPr lang="en-US" b="1" i="1">
              <a:solidFill>
                <a:srgbClr val="FFFFFF"/>
              </a:solidFill>
              <a:latin typeface="Constantia"/>
              <a:ea typeface="Calibri"/>
              <a:cs typeface="Calibri"/>
            </a:endParaRPr>
          </a:p>
        </p:txBody>
      </p:sp>
      <p:pic>
        <p:nvPicPr>
          <p:cNvPr id="16" name="Picture 15" descr="CBRN regimental anniversary looks at 'Dragons' evolution | Article ...">
            <a:extLst>
              <a:ext uri="{FF2B5EF4-FFF2-40B4-BE49-F238E27FC236}">
                <a16:creationId xmlns:a16="http://schemas.microsoft.com/office/drawing/2014/main" id="{BABEB8A0-5EB6-064B-8ACF-CF8C06CD4A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808" y="1822563"/>
            <a:ext cx="1766522" cy="1975095"/>
          </a:xfrm>
          <a:prstGeom prst="rect">
            <a:avLst/>
          </a:prstGeom>
          <a:effectLst/>
        </p:spPr>
      </p:pic>
      <p:pic>
        <p:nvPicPr>
          <p:cNvPr id="17" name="Picture 16" descr="A green dragon on a flag&#10;&#10;AI-generated content may be incorrect.">
            <a:extLst>
              <a:ext uri="{FF2B5EF4-FFF2-40B4-BE49-F238E27FC236}">
                <a16:creationId xmlns:a16="http://schemas.microsoft.com/office/drawing/2014/main" id="{4743221C-5F97-4B5A-F173-2A4893952D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2972" y="1863071"/>
            <a:ext cx="1701068" cy="1258277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AA2B986-AB67-83B0-408E-2E539E7BC0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2562076"/>
              </p:ext>
            </p:extLst>
          </p:nvPr>
        </p:nvGraphicFramePr>
        <p:xfrm>
          <a:off x="3866865" y="4242179"/>
          <a:ext cx="4352104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2104">
                  <a:extLst>
                    <a:ext uri="{9D8B030D-6E8A-4147-A177-3AD203B41FA5}">
                      <a16:colId xmlns:a16="http://schemas.microsoft.com/office/drawing/2014/main" val="305796399"/>
                    </a:ext>
                  </a:extLst>
                </a:gridCol>
              </a:tblGrid>
              <a:tr h="37070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1400">
                          <a:latin typeface="Constantia"/>
                        </a:rPr>
                        <a:t>Approach: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1400" b="1" i="0" u="none" strike="noStrike" noProof="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Assist during deployments and domestic CBRN incidents (e.g. Care Packages, Cards)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1400" b="1" i="0" u="none" strike="noStrike" noProof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Provide </a:t>
                      </a:r>
                      <a:r>
                        <a:rPr lang="en-US" sz="1400" b="1" i="0" u="none" strike="noStrike" noProof="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support and services when requested</a:t>
                      </a:r>
                      <a:endParaRPr lang="en-US"/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1400" b="1" i="0" u="none" strike="noStrike" noProof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Promote military/civilian mentorship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953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5116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C607D-4349-1629-0ECE-B6A8FB198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uilding with columns&#10;&#10;AI-generated content may be incorrect.">
            <a:extLst>
              <a:ext uri="{FF2B5EF4-FFF2-40B4-BE49-F238E27FC236}">
                <a16:creationId xmlns:a16="http://schemas.microsoft.com/office/drawing/2014/main" id="{9B9171D7-637E-5224-8C2C-CC2249054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485" y="181422"/>
            <a:ext cx="9780674" cy="6494060"/>
          </a:xfrm>
          <a:prstGeom prst="rect">
            <a:avLst/>
          </a:prstGeom>
          <a:solidFill>
            <a:srgbClr val="FFFFFF">
              <a:shade val="85000"/>
            </a:srgbClr>
          </a:solidFill>
          <a:ln w="635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A9A14AB-703E-FFE8-274D-65CD90D214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795450"/>
              </p:ext>
            </p:extLst>
          </p:nvPr>
        </p:nvGraphicFramePr>
        <p:xfrm>
          <a:off x="2422789" y="3113111"/>
          <a:ext cx="7219197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19197">
                  <a:extLst>
                    <a:ext uri="{9D8B030D-6E8A-4147-A177-3AD203B41FA5}">
                      <a16:colId xmlns:a16="http://schemas.microsoft.com/office/drawing/2014/main" val="305796399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>
                          <a:latin typeface="Constantia"/>
                        </a:rPr>
                        <a:t>3. Support CBRN Units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Promote</a:t>
                      </a:r>
                      <a:r>
                        <a:rPr lang="en-US" sz="1800" b="1" i="0" u="none" strike="noStrike" noProof="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 morale boosting opportunities, appreciation/recognition of Dragon Soldiers and their families.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953636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A6FD705F-9101-7536-2BA4-B519C65B761A}"/>
              </a:ext>
            </a:extLst>
          </p:cNvPr>
          <p:cNvSpPr txBox="1"/>
          <p:nvPr/>
        </p:nvSpPr>
        <p:spPr>
          <a:xfrm>
            <a:off x="3204687" y="2407496"/>
            <a:ext cx="5708979" cy="369332"/>
          </a:xfrm>
          <a:prstGeom prst="rect">
            <a:avLst/>
          </a:prstGeom>
          <a:solidFill>
            <a:srgbClr val="DB0D0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i="1" dirty="0">
                <a:solidFill>
                  <a:srgbClr val="FFFFFF"/>
                </a:solidFill>
                <a:latin typeface="Constantia"/>
              </a:rPr>
              <a:t>CCRA Lone Star Chapter Six Pillars of Support</a:t>
            </a:r>
            <a:endParaRPr lang="en-US" b="1" i="1">
              <a:solidFill>
                <a:srgbClr val="FFFFFF"/>
              </a:solidFill>
              <a:latin typeface="Constantia"/>
              <a:ea typeface="Calibri"/>
              <a:cs typeface="Calibri"/>
            </a:endParaRPr>
          </a:p>
        </p:txBody>
      </p:sp>
      <p:pic>
        <p:nvPicPr>
          <p:cNvPr id="16" name="Picture 15" descr="CBRN regimental anniversary looks at 'Dragons' evolution | Article ...">
            <a:extLst>
              <a:ext uri="{FF2B5EF4-FFF2-40B4-BE49-F238E27FC236}">
                <a16:creationId xmlns:a16="http://schemas.microsoft.com/office/drawing/2014/main" id="{018A128E-5AD9-23C0-88FD-73B373D4B0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808" y="1822563"/>
            <a:ext cx="1766522" cy="1975095"/>
          </a:xfrm>
          <a:prstGeom prst="rect">
            <a:avLst/>
          </a:prstGeom>
          <a:effectLst/>
        </p:spPr>
      </p:pic>
      <p:pic>
        <p:nvPicPr>
          <p:cNvPr id="17" name="Picture 16" descr="A green dragon on a flag&#10;&#10;AI-generated content may be incorrect.">
            <a:extLst>
              <a:ext uri="{FF2B5EF4-FFF2-40B4-BE49-F238E27FC236}">
                <a16:creationId xmlns:a16="http://schemas.microsoft.com/office/drawing/2014/main" id="{E4EFEAA3-8541-8840-D032-5A47D5C02A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2972" y="1863071"/>
            <a:ext cx="1701068" cy="1258277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5A69AA2-E1BC-73CA-C5CA-9C62FB494A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4206261"/>
              </p:ext>
            </p:extLst>
          </p:nvPr>
        </p:nvGraphicFramePr>
        <p:xfrm>
          <a:off x="3866865" y="4242179"/>
          <a:ext cx="4352104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2104">
                  <a:extLst>
                    <a:ext uri="{9D8B030D-6E8A-4147-A177-3AD203B41FA5}">
                      <a16:colId xmlns:a16="http://schemas.microsoft.com/office/drawing/2014/main" val="305796399"/>
                    </a:ext>
                  </a:extLst>
                </a:gridCol>
              </a:tblGrid>
              <a:tr h="37070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1400">
                          <a:latin typeface="Constantia"/>
                        </a:rPr>
                        <a:t>Approach: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1400" b="1" i="0" u="none" strike="noStrike" noProof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Family oriented Water/Fun Park Passes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1400" b="1" i="0" u="none" strike="noStrike" noProof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Movie Nights, Bowling Passes, Gym Memberships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1400" b="1" i="0" u="none" strike="noStrike" noProof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Gift Cards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1400" b="1" i="0" u="none" strike="noStrike" noProof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Specialized Dragon Awards</a:t>
                      </a:r>
                      <a:endParaRPr lang="en-US" sz="1400" b="1" i="0" u="none" strike="noStrike" noProof="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953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26176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C3B66-F4BA-6D8E-19A8-21DF96574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uilding with columns&#10;&#10;AI-generated content may be incorrect.">
            <a:extLst>
              <a:ext uri="{FF2B5EF4-FFF2-40B4-BE49-F238E27FC236}">
                <a16:creationId xmlns:a16="http://schemas.microsoft.com/office/drawing/2014/main" id="{CEC77AFD-6156-4C36-ACF0-58B38C201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485" y="181422"/>
            <a:ext cx="9780674" cy="6494060"/>
          </a:xfrm>
          <a:prstGeom prst="rect">
            <a:avLst/>
          </a:prstGeom>
          <a:solidFill>
            <a:srgbClr val="FFFFFF">
              <a:shade val="85000"/>
            </a:srgbClr>
          </a:solidFill>
          <a:ln w="635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0E818C3-858F-25E2-8926-6BF4407706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48773"/>
              </p:ext>
            </p:extLst>
          </p:nvPr>
        </p:nvGraphicFramePr>
        <p:xfrm>
          <a:off x="2387595" y="3119172"/>
          <a:ext cx="7309729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09729">
                  <a:extLst>
                    <a:ext uri="{9D8B030D-6E8A-4147-A177-3AD203B41FA5}">
                      <a16:colId xmlns:a16="http://schemas.microsoft.com/office/drawing/2014/main" val="305796399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latin typeface="Constantia"/>
                        </a:rPr>
                        <a:t>4. Support the Chemical Corps History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Preserve the History, legacy, and artifacts of the Chemical Corps </a:t>
                      </a:r>
                      <a:r>
                        <a:rPr lang="en-US" sz="1800" b="1" i="0" u="none" strike="noStrike" noProof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Regiment.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953636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E3C72E8F-225C-76BC-C873-B37C9181AD97}"/>
              </a:ext>
            </a:extLst>
          </p:cNvPr>
          <p:cNvSpPr txBox="1"/>
          <p:nvPr/>
        </p:nvSpPr>
        <p:spPr>
          <a:xfrm>
            <a:off x="3204687" y="2407496"/>
            <a:ext cx="5708979" cy="369332"/>
          </a:xfrm>
          <a:prstGeom prst="rect">
            <a:avLst/>
          </a:prstGeom>
          <a:solidFill>
            <a:srgbClr val="DB0D0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i="1" dirty="0">
                <a:solidFill>
                  <a:srgbClr val="FFFFFF"/>
                </a:solidFill>
                <a:latin typeface="Constantia"/>
              </a:rPr>
              <a:t>CCRA Lone Star Chapter Six Pillars of Support</a:t>
            </a:r>
            <a:endParaRPr lang="en-US" b="1" i="1">
              <a:solidFill>
                <a:srgbClr val="FFFFFF"/>
              </a:solidFill>
              <a:latin typeface="Constantia"/>
              <a:ea typeface="Calibri"/>
              <a:cs typeface="Calibri"/>
            </a:endParaRPr>
          </a:p>
        </p:txBody>
      </p:sp>
      <p:pic>
        <p:nvPicPr>
          <p:cNvPr id="16" name="Picture 15" descr="CBRN regimental anniversary looks at 'Dragons' evolution | Article ...">
            <a:extLst>
              <a:ext uri="{FF2B5EF4-FFF2-40B4-BE49-F238E27FC236}">
                <a16:creationId xmlns:a16="http://schemas.microsoft.com/office/drawing/2014/main" id="{D373344B-9ECE-A880-830B-5ABAFDF50A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808" y="1822563"/>
            <a:ext cx="1766522" cy="1975095"/>
          </a:xfrm>
          <a:prstGeom prst="rect">
            <a:avLst/>
          </a:prstGeom>
          <a:effectLst/>
        </p:spPr>
      </p:pic>
      <p:pic>
        <p:nvPicPr>
          <p:cNvPr id="17" name="Picture 16" descr="A green dragon on a flag&#10;&#10;AI-generated content may be incorrect.">
            <a:extLst>
              <a:ext uri="{FF2B5EF4-FFF2-40B4-BE49-F238E27FC236}">
                <a16:creationId xmlns:a16="http://schemas.microsoft.com/office/drawing/2014/main" id="{CCB87CA1-743A-0C41-99DE-84F045202D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2972" y="1863071"/>
            <a:ext cx="1701068" cy="1258277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F603E71-37C4-E3CF-DB28-2F0CBC2BCE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274672"/>
              </p:ext>
            </p:extLst>
          </p:nvPr>
        </p:nvGraphicFramePr>
        <p:xfrm>
          <a:off x="3878238" y="3980596"/>
          <a:ext cx="4352104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2104">
                  <a:extLst>
                    <a:ext uri="{9D8B030D-6E8A-4147-A177-3AD203B41FA5}">
                      <a16:colId xmlns:a16="http://schemas.microsoft.com/office/drawing/2014/main" val="305796399"/>
                    </a:ext>
                  </a:extLst>
                </a:gridCol>
              </a:tblGrid>
              <a:tr h="37070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1400">
                          <a:latin typeface="Constantia"/>
                        </a:rPr>
                        <a:t>Approach: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1400" b="1" i="0" u="none" strike="noStrike" noProof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Promote a continual connection to the Chemical Corps</a:t>
                      </a:r>
                      <a:endParaRPr lang="en-US" sz="1400" b="1" i="0" u="none" strike="noStrike" noProof="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1400" b="1" i="0" u="none" strike="noStrike" noProof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LS Chapter Mobile Museum display (schools, installation/community engagements)</a:t>
                      </a:r>
                      <a:endParaRPr lang="en-US"/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1400" b="1" i="0" u="none" strike="noStrike" noProof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Education of future generations of Dragon Leaders</a:t>
                      </a:r>
                      <a:endParaRPr lang="en-US" sz="1400" b="1" i="0" u="none" strike="noStrike" noProof="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953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19251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7E5CC-3050-F118-66C9-D215A409E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uilding with columns&#10;&#10;AI-generated content may be incorrect.">
            <a:extLst>
              <a:ext uri="{FF2B5EF4-FFF2-40B4-BE49-F238E27FC236}">
                <a16:creationId xmlns:a16="http://schemas.microsoft.com/office/drawing/2014/main" id="{FCE133BA-4D12-05BD-E17A-941C3CE95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485" y="181422"/>
            <a:ext cx="9780674" cy="6494060"/>
          </a:xfrm>
          <a:prstGeom prst="rect">
            <a:avLst/>
          </a:prstGeom>
          <a:solidFill>
            <a:srgbClr val="FFFFFF">
              <a:shade val="85000"/>
            </a:srgbClr>
          </a:solidFill>
          <a:ln w="635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D21E056-0ECA-F682-972B-3A49C24960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6236001"/>
              </p:ext>
            </p:extLst>
          </p:nvPr>
        </p:nvGraphicFramePr>
        <p:xfrm>
          <a:off x="2407434" y="3158389"/>
          <a:ext cx="7309077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09077">
                  <a:extLst>
                    <a:ext uri="{9D8B030D-6E8A-4147-A177-3AD203B41FA5}">
                      <a16:colId xmlns:a16="http://schemas.microsoft.com/office/drawing/2014/main" val="305796399"/>
                    </a:ext>
                  </a:extLst>
                </a:gridCol>
              </a:tblGrid>
              <a:tr h="37070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>
                          <a:latin typeface="Constantia"/>
                        </a:rPr>
                        <a:t>5. Support Veterans Past and Present</a:t>
                      </a:r>
                      <a:endParaRPr lang="en-US" sz="2400" dirty="0">
                        <a:latin typeface="Constantia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Honor our fallen Soldiers through community </a:t>
                      </a:r>
                      <a:r>
                        <a:rPr lang="en-US" sz="1800" b="1" i="0" u="none" strike="noStrike" noProof="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engagements.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953636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891A0B40-97B4-28E7-DB4F-C7195A6B8496}"/>
              </a:ext>
            </a:extLst>
          </p:cNvPr>
          <p:cNvSpPr txBox="1"/>
          <p:nvPr/>
        </p:nvSpPr>
        <p:spPr>
          <a:xfrm>
            <a:off x="3204687" y="2407496"/>
            <a:ext cx="5708979" cy="369332"/>
          </a:xfrm>
          <a:prstGeom prst="rect">
            <a:avLst/>
          </a:prstGeom>
          <a:solidFill>
            <a:srgbClr val="DB0D0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i="1" dirty="0">
                <a:solidFill>
                  <a:srgbClr val="FFFFFF"/>
                </a:solidFill>
                <a:latin typeface="Constantia"/>
              </a:rPr>
              <a:t>CCRA Lone Star Chapter Six Pillars of Support</a:t>
            </a:r>
            <a:endParaRPr lang="en-US" b="1" i="1">
              <a:solidFill>
                <a:srgbClr val="FFFFFF"/>
              </a:solidFill>
              <a:latin typeface="Constantia"/>
              <a:ea typeface="Calibri"/>
              <a:cs typeface="Calibri"/>
            </a:endParaRPr>
          </a:p>
        </p:txBody>
      </p:sp>
      <p:pic>
        <p:nvPicPr>
          <p:cNvPr id="16" name="Picture 15" descr="CBRN regimental anniversary looks at 'Dragons' evolution | Article ...">
            <a:extLst>
              <a:ext uri="{FF2B5EF4-FFF2-40B4-BE49-F238E27FC236}">
                <a16:creationId xmlns:a16="http://schemas.microsoft.com/office/drawing/2014/main" id="{3954FC13-6EEA-AE64-4D93-A43023188D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808" y="1822563"/>
            <a:ext cx="1766522" cy="1975095"/>
          </a:xfrm>
          <a:prstGeom prst="rect">
            <a:avLst/>
          </a:prstGeom>
          <a:effectLst/>
        </p:spPr>
      </p:pic>
      <p:pic>
        <p:nvPicPr>
          <p:cNvPr id="17" name="Picture 16" descr="A green dragon on a flag&#10;&#10;AI-generated content may be incorrect.">
            <a:extLst>
              <a:ext uri="{FF2B5EF4-FFF2-40B4-BE49-F238E27FC236}">
                <a16:creationId xmlns:a16="http://schemas.microsoft.com/office/drawing/2014/main" id="{994A8AAB-7CB9-FECC-61E3-139DF839FB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2972" y="1863071"/>
            <a:ext cx="1701068" cy="1258277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DEBB3F6-CD5E-2C83-B85A-983241A1BC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77606"/>
              </p:ext>
            </p:extLst>
          </p:nvPr>
        </p:nvGraphicFramePr>
        <p:xfrm>
          <a:off x="3616656" y="4037462"/>
          <a:ext cx="4889811" cy="7881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9811">
                  <a:extLst>
                    <a:ext uri="{9D8B030D-6E8A-4147-A177-3AD203B41FA5}">
                      <a16:colId xmlns:a16="http://schemas.microsoft.com/office/drawing/2014/main" val="305796399"/>
                    </a:ext>
                  </a:extLst>
                </a:gridCol>
              </a:tblGrid>
              <a:tr h="788158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1400">
                          <a:latin typeface="Constantia"/>
                        </a:rPr>
                        <a:t>Approach: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1400" b="1" i="0" u="none" strike="noStrike" noProof="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Wreath laying at Veterans </a:t>
                      </a:r>
                      <a:r>
                        <a:rPr lang="en-US" sz="1400" b="1" i="0" u="none" strike="noStrike" noProof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Cemeteries</a:t>
                      </a:r>
                      <a:endParaRPr lang="en-US" sz="1400" b="1" i="0" u="none" strike="noStrike" noProof="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1400" b="1" i="0" u="none" strike="noStrike" noProof="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Pursue partnerships with Veteran Organizations (e.g. VFWs)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953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0627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BAD0A-07EE-7033-DB7C-3BD487FE1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uilding with columns&#10;&#10;AI-generated content may be incorrect.">
            <a:extLst>
              <a:ext uri="{FF2B5EF4-FFF2-40B4-BE49-F238E27FC236}">
                <a16:creationId xmlns:a16="http://schemas.microsoft.com/office/drawing/2014/main" id="{D209B571-F27B-9671-6296-581023E12E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485" y="181422"/>
            <a:ext cx="9780674" cy="6494060"/>
          </a:xfrm>
          <a:prstGeom prst="rect">
            <a:avLst/>
          </a:prstGeom>
          <a:solidFill>
            <a:srgbClr val="FFFFFF">
              <a:shade val="85000"/>
            </a:srgbClr>
          </a:solidFill>
          <a:ln w="635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04918F3-A2E7-C71D-F8D1-A6C95555C9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926263"/>
              </p:ext>
            </p:extLst>
          </p:nvPr>
        </p:nvGraphicFramePr>
        <p:xfrm>
          <a:off x="2389085" y="3163770"/>
          <a:ext cx="7334087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34087">
                  <a:extLst>
                    <a:ext uri="{9D8B030D-6E8A-4147-A177-3AD203B41FA5}">
                      <a16:colId xmlns:a16="http://schemas.microsoft.com/office/drawing/2014/main" val="305796399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400" dirty="0">
                          <a:latin typeface="Constantia"/>
                        </a:rPr>
                        <a:t>6. Support to Communities</a:t>
                      </a: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 i="0" u="none" strike="noStrike" noProof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Calibri"/>
                        </a:rPr>
                        <a:t>Participation in community outreach events.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953636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4752E675-FAF8-FB55-F778-C582DA2E4B64}"/>
              </a:ext>
            </a:extLst>
          </p:cNvPr>
          <p:cNvSpPr txBox="1"/>
          <p:nvPr/>
        </p:nvSpPr>
        <p:spPr>
          <a:xfrm>
            <a:off x="3204687" y="2407496"/>
            <a:ext cx="5708979" cy="369332"/>
          </a:xfrm>
          <a:prstGeom prst="rect">
            <a:avLst/>
          </a:prstGeom>
          <a:solidFill>
            <a:srgbClr val="DB0D0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i="1" dirty="0">
                <a:solidFill>
                  <a:srgbClr val="FFFFFF"/>
                </a:solidFill>
                <a:latin typeface="Constantia"/>
              </a:rPr>
              <a:t>CCRA Lone Star Chapter Six Pillars of Support</a:t>
            </a:r>
            <a:endParaRPr lang="en-US" b="1" i="1">
              <a:solidFill>
                <a:srgbClr val="FFFFFF"/>
              </a:solidFill>
              <a:latin typeface="Constantia"/>
              <a:ea typeface="Calibri"/>
              <a:cs typeface="Calibri"/>
            </a:endParaRPr>
          </a:p>
        </p:txBody>
      </p:sp>
      <p:pic>
        <p:nvPicPr>
          <p:cNvPr id="16" name="Picture 15" descr="CBRN regimental anniversary looks at 'Dragons' evolution | Article ...">
            <a:extLst>
              <a:ext uri="{FF2B5EF4-FFF2-40B4-BE49-F238E27FC236}">
                <a16:creationId xmlns:a16="http://schemas.microsoft.com/office/drawing/2014/main" id="{58F3DC93-19AB-A12E-2349-11DC49C4BE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808" y="1822563"/>
            <a:ext cx="1766522" cy="1975095"/>
          </a:xfrm>
          <a:prstGeom prst="rect">
            <a:avLst/>
          </a:prstGeom>
          <a:effectLst/>
        </p:spPr>
      </p:pic>
      <p:pic>
        <p:nvPicPr>
          <p:cNvPr id="17" name="Picture 16" descr="A green dragon on a flag&#10;&#10;AI-generated content may be incorrect.">
            <a:extLst>
              <a:ext uri="{FF2B5EF4-FFF2-40B4-BE49-F238E27FC236}">
                <a16:creationId xmlns:a16="http://schemas.microsoft.com/office/drawing/2014/main" id="{69188240-D63D-423E-4CE5-714BB34E0E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2972" y="1863071"/>
            <a:ext cx="1701068" cy="1258277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0A135C5-8DDD-2D73-8BD2-2D932D692D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293783"/>
              </p:ext>
            </p:extLst>
          </p:nvPr>
        </p:nvGraphicFramePr>
        <p:xfrm>
          <a:off x="3878238" y="4014716"/>
          <a:ext cx="4352104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2104">
                  <a:extLst>
                    <a:ext uri="{9D8B030D-6E8A-4147-A177-3AD203B41FA5}">
                      <a16:colId xmlns:a16="http://schemas.microsoft.com/office/drawing/2014/main" val="305796399"/>
                    </a:ext>
                  </a:extLst>
                </a:gridCol>
              </a:tblGrid>
              <a:tr h="370702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1400">
                          <a:latin typeface="Constantia"/>
                        </a:rPr>
                        <a:t>Approach:</a:t>
                      </a:r>
                    </a:p>
                    <a:p>
                      <a:pPr marL="285750" lvl="0" indent="-285750" algn="l">
                        <a:lnSpc>
                          <a:spcPct val="100000"/>
                        </a:lnSpc>
                        <a:buFont typeface="Arial"/>
                        <a:buChar char="•"/>
                      </a:pPr>
                      <a:r>
                        <a:rPr lang="en-US" sz="1400"/>
                        <a:t>Participation in Veterans Day Parades, Memorial Day Parades, or </a:t>
                      </a:r>
                      <a:r>
                        <a:rPr lang="en-US" sz="1400" err="1"/>
                        <a:t>other</a:t>
                      </a:r>
                      <a:r>
                        <a:rPr lang="en-US" sz="1400"/>
                        <a:t> shared patriotism events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4953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2375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A2757A-326F-B4AE-DA54-2D2ECEDAA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4C04A70D-D18F-04BE-2CD9-92482595DF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775181-28DE-8A30-42B4-1DAF7C160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62" y="1186"/>
            <a:ext cx="9322896" cy="110217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Conclusion and Points of Contact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6CD569-C422-D22D-F70D-CF14D0609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500" y="934402"/>
            <a:ext cx="8896534" cy="453406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400" dirty="0"/>
              <a:t>Thank you for the opportunity to be part of and serve the Dragon Soldier families and our local communities.</a:t>
            </a:r>
            <a:endParaRPr lang="en-US" dirty="0"/>
          </a:p>
          <a:p>
            <a:r>
              <a:rPr lang="en-US" sz="2400" dirty="0">
                <a:latin typeface="Calibri"/>
                <a:ea typeface="Calibri"/>
                <a:cs typeface="Calibri"/>
              </a:rPr>
              <a:t>It is an Honor and pleasure to serve and recognize our Dragon Soldiers and their families.</a:t>
            </a:r>
            <a:endParaRPr lang="en-US" sz="2400" dirty="0"/>
          </a:p>
          <a:p>
            <a:r>
              <a:rPr lang="en-US" sz="2400" dirty="0"/>
              <a:t>There is no greater calling than to Serve. Our partnership will only strengthen our shared bonds to serve our great nation, our state, and its Soldiers and families.</a:t>
            </a:r>
            <a:endParaRPr lang="en-US" sz="2400" dirty="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2400" dirty="0"/>
              <a:t>------------------------------------------------------------------------------</a:t>
            </a:r>
          </a:p>
          <a:p>
            <a:r>
              <a:rPr lang="en-US" sz="2000" dirty="0"/>
              <a:t>For donations, please contact: Mr. Kevin Kruise (CCRA LS Chapter Treasurer), email: </a:t>
            </a:r>
            <a:r>
              <a:rPr lang="en-US" sz="2000" dirty="0">
                <a:hlinkClick r:id="rId2"/>
              </a:rPr>
              <a:t>kevin.o.kruise@gmail.com</a:t>
            </a:r>
            <a:r>
              <a:rPr lang="en-US" sz="2000" dirty="0"/>
              <a:t>.</a:t>
            </a:r>
          </a:p>
          <a:p>
            <a:r>
              <a:rPr lang="en-US" sz="2000" dirty="0"/>
              <a:t>For Corporate Sponsorships please contact: Mr. Butch Striegl (CCRA LS Chapter President), email: </a:t>
            </a:r>
            <a:r>
              <a:rPr lang="en-US" sz="2000" dirty="0">
                <a:hlinkClick r:id="rId3"/>
              </a:rPr>
              <a:t>conrad.striegl5@gmail.com</a:t>
            </a:r>
            <a:endParaRPr lang="en-US" sz="2000" dirty="0"/>
          </a:p>
          <a:p>
            <a:endParaRPr lang="en-US" sz="2400" dirty="0"/>
          </a:p>
        </p:txBody>
      </p:sp>
      <p:pic>
        <p:nvPicPr>
          <p:cNvPr id="5" name="Picture 4" descr="CBRN regimental anniversary looks at 'Dragons' evolution | Article ...">
            <a:extLst>
              <a:ext uri="{FF2B5EF4-FFF2-40B4-BE49-F238E27FC236}">
                <a16:creationId xmlns:a16="http://schemas.microsoft.com/office/drawing/2014/main" id="{1CB2BE82-E9A0-B1CB-C607-C277599661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53"/>
          <a:stretch>
            <a:fillRect/>
          </a:stretch>
        </p:blipFill>
        <p:spPr>
          <a:xfrm>
            <a:off x="8845035" y="170606"/>
            <a:ext cx="3142249" cy="3537036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9A7C90D6-531C-C871-96DF-D88D4698F746}"/>
              </a:ext>
            </a:extLst>
          </p:cNvPr>
          <p:cNvSpPr txBox="1">
            <a:spLocks/>
          </p:cNvSpPr>
          <p:nvPr/>
        </p:nvSpPr>
        <p:spPr>
          <a:xfrm>
            <a:off x="419817" y="5556863"/>
            <a:ext cx="8425218" cy="8448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/>
              <a:t>To donate, please visit our CCRA Lone Star Dragons Chapter Website: </a:t>
            </a:r>
            <a:r>
              <a:rPr lang="en-US" sz="2000" dirty="0">
                <a:hlinkClick r:id="rId5"/>
              </a:rPr>
              <a:t>https://www.ccra-lsdragons.org</a:t>
            </a:r>
            <a:r>
              <a:rPr lang="en-US" sz="2000" dirty="0"/>
              <a:t> or scan the QR code on the right to donate through Ziffy.com – a secure, no-fee website.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251616-08AC-932C-1DA2-BD4405885E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64851" y="4555021"/>
            <a:ext cx="2030677" cy="203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09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1671</Words>
  <Application>Microsoft Office PowerPoint</Application>
  <PresentationFormat>Widescreen</PresentationFormat>
  <Paragraphs>106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Constantia</vt:lpstr>
      <vt:lpstr>office theme</vt:lpstr>
      <vt:lpstr>Chemical Corps Regimental Association (CCRA) Lone Star Dragons Chapter</vt:lpstr>
      <vt:lpstr>CCRA Lone Star Chapter  "Who we are"</vt:lpstr>
      <vt:lpstr>CCRA Lone Star Chapter "Purpose"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 and Points of Contact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Kevin Kruise</cp:lastModifiedBy>
  <cp:revision>1216</cp:revision>
  <dcterms:created xsi:type="dcterms:W3CDTF">2026-03-09T23:57:53Z</dcterms:created>
  <dcterms:modified xsi:type="dcterms:W3CDTF">2026-08-21T00:12:32Z</dcterms:modified>
</cp:coreProperties>
</file>